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212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914400" y="2560320"/>
            <a:ext cx="274320" cy="1828800"/>
          </a:xfrm>
          <a:prstGeom prst="round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FFFFFF"/>
                </a:solidFill>
                <a:latin typeface="Georgia"/>
              </a:defRPr>
            </a:pPr>
            <a:r>
              <a:t>AI 驱动的未来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347472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0D8E8"/>
                </a:solidFill>
                <a:latin typeface="Calibri"/>
              </a:defRPr>
            </a:pPr>
            <a:r>
              <a:t>探索人工智能如何重塑我们的工作与生活方式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502920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666666"/>
                </a:solidFill>
                <a:latin typeface="Calibri"/>
              </a:defRPr>
            </a:pPr>
            <a:r>
              <a:t>2026.06  由 Qwen Assistant 生成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65A82"/>
                </a:solidFill>
                <a:latin typeface="Georgia"/>
              </a:defRPr>
            </a:pPr>
            <a:r>
              <a:t>核心亮点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80160"/>
            <a:ext cx="1097280" cy="73152"/>
          </a:xfrm>
          <a:prstGeom prst="roundRect">
            <a:avLst/>
          </a:prstGeom>
          <a:solidFill>
            <a:srgbClr val="065A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97280" y="2011680"/>
            <a:ext cx="3108960" cy="38404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71600" y="2560320"/>
            <a:ext cx="914400" cy="914400"/>
          </a:xfrm>
          <a:prstGeom prst="ellipse">
            <a:avLst/>
          </a:prstGeom>
          <a:solidFill>
            <a:srgbClr val="E8F4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71600" y="2560320"/>
            <a:ext cx="914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0">
                <a:solidFill>
                  <a:srgbClr val="1A1A2E"/>
                </a:solidFill>
                <a:latin typeface="Calibri"/>
              </a:defRPr>
            </a:pPr>
            <a:r>
              <a:t>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21295C"/>
                </a:solidFill>
                <a:latin typeface="Calibri"/>
              </a:defRPr>
            </a:pPr>
            <a:r>
              <a:t>智能自动化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666666"/>
                </a:solidFill>
                <a:latin typeface="Calibri"/>
              </a:defRPr>
            </a:pPr>
            <a:r>
              <a:t>AI Agent 自主完成复杂任务，提升 10x 工作效率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2011680"/>
            <a:ext cx="3108960" cy="38404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846320" y="2560320"/>
            <a:ext cx="914400" cy="914400"/>
          </a:xfrm>
          <a:prstGeom prst="ellipse">
            <a:avLst/>
          </a:prstGeom>
          <a:solidFill>
            <a:srgbClr val="E8F4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2560320"/>
            <a:ext cx="914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0">
                <a:solidFill>
                  <a:srgbClr val="1A1A2E"/>
                </a:solidFill>
                <a:latin typeface="Calibri"/>
              </a:defRPr>
            </a:pPr>
            <a:r>
              <a:t>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21295C"/>
                </a:solidFill>
                <a:latin typeface="Calibri"/>
              </a:defRPr>
            </a:pPr>
            <a:r>
              <a:t>多模态交互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43891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666666"/>
                </a:solidFill>
                <a:latin typeface="Calibri"/>
              </a:defRPr>
            </a:pPr>
            <a:r>
              <a:t>文本、图像、语音、视频全面融合，打破沟通壁垒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19" y="2011680"/>
            <a:ext cx="3108960" cy="38404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321039" y="2560320"/>
            <a:ext cx="914400" cy="914400"/>
          </a:xfrm>
          <a:prstGeom prst="ellipse">
            <a:avLst/>
          </a:prstGeom>
          <a:solidFill>
            <a:srgbClr val="E8F4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21039" y="2560320"/>
            <a:ext cx="914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0">
                <a:solidFill>
                  <a:srgbClr val="1A1A2E"/>
                </a:solidFill>
                <a:latin typeface="Calibri"/>
              </a:defRPr>
            </a:pPr>
            <a:r>
              <a:t>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39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21295C"/>
                </a:solidFill>
                <a:latin typeface="Calibri"/>
              </a:defRPr>
            </a:pPr>
            <a:r>
              <a:t>全球化部署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1039" y="43891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666666"/>
                </a:solidFill>
                <a:latin typeface="Calibri"/>
              </a:defRPr>
            </a:pPr>
            <a:r>
              <a:t>多云架构 + 边缘推理，服务覆盖全球 200+ 国家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65A82"/>
                </a:solidFill>
                <a:latin typeface="Georgia"/>
              </a:defRPr>
            </a:pPr>
            <a:r>
              <a:t>关键数据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80160"/>
            <a:ext cx="1097280" cy="73152"/>
          </a:xfrm>
          <a:prstGeom prst="roundRect">
            <a:avLst/>
          </a:prstGeom>
          <a:solidFill>
            <a:srgbClr val="065A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2860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065A82"/>
                </a:solidFill>
                <a:latin typeface="Calibri"/>
              </a:defRPr>
            </a:pPr>
            <a:r>
              <a:t>87%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474720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666666"/>
                </a:solidFill>
                <a:latin typeface="Calibri"/>
              </a:defRPr>
            </a:pPr>
            <a:r>
              <a:t>企业已部署 AI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83280" y="2468880"/>
            <a:ext cx="36576" cy="1645920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0" y="22860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065A82"/>
                </a:solidFill>
                <a:latin typeface="Calibri"/>
              </a:defRPr>
            </a:pPr>
            <a:r>
              <a:t>3.5x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3474720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666666"/>
                </a:solidFill>
                <a:latin typeface="Calibri"/>
              </a:defRPr>
            </a:pPr>
            <a:r>
              <a:t>平均效率提升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2468880"/>
            <a:ext cx="36576" cy="1645920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0" y="22860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065A82"/>
                </a:solidFill>
                <a:latin typeface="Calibri"/>
              </a:defRPr>
            </a:pPr>
            <a:r>
              <a:t>$1.8T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3474720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666666"/>
                </a:solidFill>
                <a:latin typeface="Calibri"/>
              </a:defRPr>
            </a:pPr>
            <a:r>
              <a:t>2026 市场规模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869680" y="2468880"/>
            <a:ext cx="36576" cy="1645920"/>
          </a:xfrm>
          <a:prstGeom prst="roundRect">
            <a:avLst/>
          </a:prstGeom>
          <a:solidFill>
            <a:srgbClr val="DDD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0" y="22860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065A82"/>
                </a:solidFill>
                <a:latin typeface="Calibri"/>
              </a:defRPr>
            </a:pPr>
            <a:r>
              <a:t>92%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0" y="3474720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666666"/>
                </a:solidFill>
                <a:latin typeface="Calibri"/>
              </a:defRPr>
            </a:pPr>
            <a:r>
              <a:t>用户满意度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0" y="0"/>
            <a:ext cx="12191695" cy="6858000"/>
          </a:xfrm>
          <a:prstGeom prst="roundRect">
            <a:avLst/>
          </a:prstGeom>
          <a:solidFill>
            <a:srgbClr val="212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914400" y="2286000"/>
            <a:ext cx="274320" cy="2286000"/>
          </a:xfrm>
          <a:prstGeom prst="round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63040" y="20116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200" b="1">
                <a:solidFill>
                  <a:srgbClr val="FFFFFF"/>
                </a:solidFill>
                <a:latin typeface="Georgia"/>
              </a:defRPr>
            </a:pPr>
            <a:r>
              <a:t>感谢观看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347472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C0D8E8"/>
                </a:solidFill>
                <a:latin typeface="Calibri"/>
              </a:defRPr>
            </a:pPr>
            <a:r>
              <a:t>让我们一起构建更智能的未来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530352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666666"/>
                </a:solidFill>
                <a:latin typeface="Calibri"/>
              </a:defRPr>
            </a:pPr>
            <a:r>
              <a:t>Qwen Assistant  · 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